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7"/>
  </p:notesMasterIdLst>
  <p:sldIdLst>
    <p:sldId id="257" r:id="rId2"/>
    <p:sldId id="278" r:id="rId3"/>
    <p:sldId id="259" r:id="rId4"/>
    <p:sldId id="277" r:id="rId5"/>
    <p:sldId id="267" r:id="rId6"/>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Lato" panose="020F0502020204030203"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249" autoAdjust="0"/>
  </p:normalViewPr>
  <p:slideViewPr>
    <p:cSldViewPr snapToGrid="0">
      <p:cViewPr varScale="1">
        <p:scale>
          <a:sx n="141" d="100"/>
          <a:sy n="141" d="100"/>
        </p:scale>
        <p:origin x="132" y="31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diagrams/_rels/data1.xml.rels><?xml version="1.0" encoding="UTF-8" standalone="yes"?>
<Relationships xmlns="http://schemas.openxmlformats.org/package/2006/relationships"><Relationship Id="rId3" Type="http://schemas.openxmlformats.org/officeDocument/2006/relationships/hyperlink" Target="http://www.wetransfer.com/" TargetMode="External"/><Relationship Id="rId2" Type="http://schemas.openxmlformats.org/officeDocument/2006/relationships/hyperlink" Target="mailto:apolitopoulou@congressworld.gr" TargetMode="External"/><Relationship Id="rId1" Type="http://schemas.openxmlformats.org/officeDocument/2006/relationships/hyperlink" Target="mailto:abstracts@shipsancongress2024.e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apolitopoulou@congressworld.gr" TargetMode="External"/><Relationship Id="rId2" Type="http://schemas.openxmlformats.org/officeDocument/2006/relationships/hyperlink" Target="http://www.wetransfer.com/" TargetMode="External"/><Relationship Id="rId1" Type="http://schemas.openxmlformats.org/officeDocument/2006/relationships/hyperlink" Target="mailto:abstracts@shipsancongress2024.e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BF9186-C164-4241-BB7B-A4DD1325BE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08B682-1ED0-4475-AC0B-471D972ADE5C}">
      <dgm:prSet/>
      <dgm:spPr/>
      <dgm:t>
        <a:bodyPr/>
        <a:lstStyle/>
        <a:p>
          <a:r>
            <a:rPr lang="en-US" dirty="0"/>
            <a:t>The total duration </a:t>
          </a:r>
          <a:r>
            <a:rPr lang="en-US" b="1" dirty="0"/>
            <a:t>must not exceed 5 minutes</a:t>
          </a:r>
          <a:r>
            <a:rPr lang="en-US" b="0" dirty="0"/>
            <a:t>.</a:t>
          </a:r>
          <a:r>
            <a:rPr lang="en-US" dirty="0"/>
            <a:t> </a:t>
          </a:r>
        </a:p>
      </dgm:t>
    </dgm:pt>
    <dgm:pt modelId="{2726F278-6289-46BF-8275-850F520896A1}" type="parTrans" cxnId="{7BF2EC16-BD2C-4278-909C-E3DCD940372B}">
      <dgm:prSet/>
      <dgm:spPr/>
      <dgm:t>
        <a:bodyPr/>
        <a:lstStyle/>
        <a:p>
          <a:endParaRPr lang="en-US"/>
        </a:p>
      </dgm:t>
    </dgm:pt>
    <dgm:pt modelId="{C7D128BD-B6C8-40E9-977C-72160AAEB287}" type="sibTrans" cxnId="{7BF2EC16-BD2C-4278-909C-E3DCD940372B}">
      <dgm:prSet/>
      <dgm:spPr/>
      <dgm:t>
        <a:bodyPr/>
        <a:lstStyle/>
        <a:p>
          <a:endParaRPr lang="en-US"/>
        </a:p>
      </dgm:t>
    </dgm:pt>
    <dgm:pt modelId="{7DADD410-8C18-4D46-926E-8371DFBBD62E}">
      <dgm:prSet/>
      <dgm:spPr/>
      <dgm:t>
        <a:bodyPr/>
        <a:lstStyle/>
        <a:p>
          <a:r>
            <a:rPr lang="en-US" b="0" dirty="0"/>
            <a:t>Please send your recorded presentation </a:t>
          </a:r>
          <a:r>
            <a:rPr lang="en-US" b="0" dirty="0">
              <a:solidFill>
                <a:schemeClr val="bg1"/>
              </a:solidFill>
            </a:rPr>
            <a:t>at </a:t>
          </a:r>
          <a:r>
            <a:rPr kumimoji="0" lang="en-US" altLang="en-US" b="1" i="0" u="sng" strike="noStrike" cap="none" normalizeH="0" baseline="0" dirty="0">
              <a:ln>
                <a:noFill/>
              </a:ln>
              <a:solidFill>
                <a:srgbClr val="1155CC"/>
              </a:solidFill>
              <a:effectLst/>
              <a:latin typeface="+mn-lt"/>
              <a:cs typeface="Arial" panose="020B0604020202020204" pitchFamily="34" charset="0"/>
              <a:hlinkClick xmlns:r="http://schemas.openxmlformats.org/officeDocument/2006/relationships" r:id="rId1"/>
            </a:rPr>
            <a:t>abstracts@shipsancongress2024.eu</a:t>
          </a:r>
          <a:r>
            <a:rPr kumimoji="0" lang="en-US" altLang="en-US" b="1" i="0" u="none" strike="noStrike" cap="none" normalizeH="0" baseline="0" dirty="0">
              <a:ln>
                <a:noFill/>
              </a:ln>
              <a:solidFill>
                <a:srgbClr val="1155CC"/>
              </a:solidFill>
              <a:effectLst/>
              <a:latin typeface="+mn-lt"/>
              <a:cs typeface="Arial" panose="020B0604020202020204" pitchFamily="34" charset="0"/>
            </a:rPr>
            <a:t> </a:t>
          </a:r>
          <a:r>
            <a:rPr lang="en-US" b="1" dirty="0">
              <a:solidFill>
                <a:schemeClr val="bg1"/>
              </a:solidFill>
            </a:rPr>
            <a:t>until </a:t>
          </a:r>
          <a:r>
            <a:rPr kumimoji="0" lang="en-US" altLang="en-US" b="1" i="0" u="sng" strike="noStrike" cap="none" normalizeH="0" baseline="0" dirty="0">
              <a:ln>
                <a:noFill/>
              </a:ln>
              <a:solidFill>
                <a:srgbClr val="222222"/>
              </a:solidFill>
              <a:effectLst/>
              <a:latin typeface="+mn-lt"/>
              <a:cs typeface="Arial" panose="020B0604020202020204" pitchFamily="34" charset="0"/>
            </a:rPr>
            <a:t>September 30, 2024</a:t>
          </a:r>
          <a:r>
            <a:rPr lang="en-US" b="0" dirty="0">
              <a:solidFill>
                <a:schemeClr val="bg1"/>
              </a:solidFill>
            </a:rPr>
            <a:t> </a:t>
          </a:r>
          <a:r>
            <a:rPr lang="en-US" b="0" dirty="0"/>
            <a:t>to be presented according to the scientific program. Any recorded presentations sent overdue will not be accepted.</a:t>
          </a:r>
        </a:p>
      </dgm:t>
    </dgm:pt>
    <dgm:pt modelId="{8153E397-5769-49C5-8E53-0835DE7E208E}" type="parTrans" cxnId="{163B45C2-BA95-4F27-A2F3-B8EE912B1FD2}">
      <dgm:prSet/>
      <dgm:spPr/>
      <dgm:t>
        <a:bodyPr/>
        <a:lstStyle/>
        <a:p>
          <a:endParaRPr lang="en-US"/>
        </a:p>
      </dgm:t>
    </dgm:pt>
    <dgm:pt modelId="{730F5E5E-62D4-40D0-B98B-4DA587CD09F1}" type="sibTrans" cxnId="{163B45C2-BA95-4F27-A2F3-B8EE912B1FD2}">
      <dgm:prSet/>
      <dgm:spPr/>
      <dgm:t>
        <a:bodyPr/>
        <a:lstStyle/>
        <a:p>
          <a:endParaRPr lang="en-US"/>
        </a:p>
      </dgm:t>
    </dgm:pt>
    <dgm:pt modelId="{7FE5E114-EF29-430F-B48D-113047B0F538}">
      <dgm:prSet/>
      <dgm:spPr/>
      <dgm:t>
        <a:bodyPr/>
        <a:lstStyle/>
        <a:p>
          <a:r>
            <a:rPr lang="en-US" b="0" dirty="0"/>
            <a:t>If due to technical restrictions you cannot email over-sized files, please try sending the file through the following free alternative route:</a:t>
          </a:r>
        </a:p>
      </dgm:t>
    </dgm:pt>
    <dgm:pt modelId="{C79315EA-A77D-47BD-8D69-692D986616F2}" type="parTrans" cxnId="{BCF37AE5-E642-440A-94F8-82D094F63073}">
      <dgm:prSet/>
      <dgm:spPr/>
      <dgm:t>
        <a:bodyPr/>
        <a:lstStyle/>
        <a:p>
          <a:endParaRPr lang="en-US"/>
        </a:p>
      </dgm:t>
    </dgm:pt>
    <dgm:pt modelId="{1A56294A-3525-4421-8BA8-B318EB40A204}" type="sibTrans" cxnId="{BCF37AE5-E642-440A-94F8-82D094F63073}">
      <dgm:prSet/>
      <dgm:spPr/>
      <dgm:t>
        <a:bodyPr/>
        <a:lstStyle/>
        <a:p>
          <a:endParaRPr lang="en-US"/>
        </a:p>
      </dgm:t>
    </dgm:pt>
    <dgm:pt modelId="{54A8E164-BE2C-4B25-91BA-2881AA987419}">
      <dgm:prSet/>
      <dgm:spPr/>
      <dgm:t>
        <a:bodyPr/>
        <a:lstStyle/>
        <a:p>
          <a:r>
            <a:rPr lang="en-US" dirty="0"/>
            <a:t>For any further assistance or information, please do not hesitate to contact us at </a:t>
          </a:r>
          <a:r>
            <a:rPr lang="en-US" dirty="0">
              <a:hlinkClick xmlns:r="http://schemas.openxmlformats.org/officeDocument/2006/relationships" r:id="rId2"/>
            </a:rPr>
            <a:t>apolitopoulou@congressworld.gr</a:t>
          </a:r>
          <a:endParaRPr lang="en-US" dirty="0">
            <a:highlight>
              <a:srgbClr val="FFFF00"/>
            </a:highlight>
          </a:endParaRPr>
        </a:p>
      </dgm:t>
    </dgm:pt>
    <dgm:pt modelId="{A3F1DB00-531B-4DB7-B9A4-1543A8E73C85}" type="parTrans" cxnId="{5B14BBA7-DF12-4978-9931-52D086B759FF}">
      <dgm:prSet/>
      <dgm:spPr/>
      <dgm:t>
        <a:bodyPr/>
        <a:lstStyle/>
        <a:p>
          <a:endParaRPr lang="en-US"/>
        </a:p>
      </dgm:t>
    </dgm:pt>
    <dgm:pt modelId="{9BE75B49-0586-4BCD-BEA0-EF4F9370295F}" type="sibTrans" cxnId="{5B14BBA7-DF12-4978-9931-52D086B759FF}">
      <dgm:prSet/>
      <dgm:spPr/>
      <dgm:t>
        <a:bodyPr/>
        <a:lstStyle/>
        <a:p>
          <a:endParaRPr lang="en-US"/>
        </a:p>
      </dgm:t>
    </dgm:pt>
    <dgm:pt modelId="{A8E8E83A-95A3-4169-872E-010279E5744F}">
      <dgm:prSet/>
      <dgm:spPr/>
      <dgm:t>
        <a:bodyPr/>
        <a:lstStyle/>
        <a:p>
          <a:endParaRPr lang="en-US" dirty="0"/>
        </a:p>
      </dgm:t>
    </dgm:pt>
    <dgm:pt modelId="{46641286-072C-4DD8-A75B-778BA9E328EF}" type="sibTrans" cxnId="{E693B43A-4988-4787-A6F0-F718D47D8D41}">
      <dgm:prSet/>
      <dgm:spPr/>
      <dgm:t>
        <a:bodyPr/>
        <a:lstStyle/>
        <a:p>
          <a:endParaRPr lang="en-US"/>
        </a:p>
      </dgm:t>
    </dgm:pt>
    <dgm:pt modelId="{60F49A90-B714-486E-A74E-F460D6DF83FA}" type="parTrans" cxnId="{E693B43A-4988-4787-A6F0-F718D47D8D41}">
      <dgm:prSet/>
      <dgm:spPr/>
      <dgm:t>
        <a:bodyPr/>
        <a:lstStyle/>
        <a:p>
          <a:endParaRPr lang="en-US"/>
        </a:p>
      </dgm:t>
    </dgm:pt>
    <dgm:pt modelId="{BC8111EE-A2AD-45E8-8D88-62B26DE8AC81}">
      <dgm:prSet/>
      <dgm:spPr/>
      <dgm:t>
        <a:bodyPr/>
        <a:lstStyle/>
        <a:p>
          <a:r>
            <a:rPr lang="en-US" b="1" dirty="0">
              <a:hlinkClick xmlns:r="http://schemas.openxmlformats.org/officeDocument/2006/relationships" r:id="rId3"/>
            </a:rPr>
            <a:t>http://www.Wetransfer.com</a:t>
          </a:r>
          <a:endParaRPr lang="en-US" dirty="0"/>
        </a:p>
      </dgm:t>
    </dgm:pt>
    <dgm:pt modelId="{6E15F425-665C-487F-91B5-9AD8EB216056}" type="sibTrans" cxnId="{51368DD4-6587-4962-8B01-E00DA5507860}">
      <dgm:prSet/>
      <dgm:spPr/>
      <dgm:t>
        <a:bodyPr/>
        <a:lstStyle/>
        <a:p>
          <a:endParaRPr lang="en-US"/>
        </a:p>
      </dgm:t>
    </dgm:pt>
    <dgm:pt modelId="{AB8BAB3B-DDA1-419F-A760-632625DBEB72}" type="parTrans" cxnId="{51368DD4-6587-4962-8B01-E00DA5507860}">
      <dgm:prSet/>
      <dgm:spPr/>
      <dgm:t>
        <a:bodyPr/>
        <a:lstStyle/>
        <a:p>
          <a:endParaRPr lang="en-US"/>
        </a:p>
      </dgm:t>
    </dgm:pt>
    <dgm:pt modelId="{F4166B2E-00E8-4D5A-A911-B14B802C0410}" type="pres">
      <dgm:prSet presAssocID="{77BF9186-C164-4241-BB7B-A4DD1325BE83}" presName="linear" presStyleCnt="0">
        <dgm:presLayoutVars>
          <dgm:animLvl val="lvl"/>
          <dgm:resizeHandles val="exact"/>
        </dgm:presLayoutVars>
      </dgm:prSet>
      <dgm:spPr/>
    </dgm:pt>
    <dgm:pt modelId="{D70CD57E-F3E8-4615-BB70-6AF801462FD0}" type="pres">
      <dgm:prSet presAssocID="{7B08B682-1ED0-4475-AC0B-471D972ADE5C}" presName="parentText" presStyleLbl="node1" presStyleIdx="0" presStyleCnt="4">
        <dgm:presLayoutVars>
          <dgm:chMax val="0"/>
          <dgm:bulletEnabled val="1"/>
        </dgm:presLayoutVars>
      </dgm:prSet>
      <dgm:spPr/>
    </dgm:pt>
    <dgm:pt modelId="{D107A478-92FE-4E7B-8D29-A5E51A30AFF9}" type="pres">
      <dgm:prSet presAssocID="{C7D128BD-B6C8-40E9-977C-72160AAEB287}" presName="spacer" presStyleCnt="0"/>
      <dgm:spPr/>
    </dgm:pt>
    <dgm:pt modelId="{33E1846E-74BB-4349-9A21-466662A716FD}" type="pres">
      <dgm:prSet presAssocID="{7DADD410-8C18-4D46-926E-8371DFBBD62E}" presName="parentText" presStyleLbl="node1" presStyleIdx="1" presStyleCnt="4">
        <dgm:presLayoutVars>
          <dgm:chMax val="0"/>
          <dgm:bulletEnabled val="1"/>
        </dgm:presLayoutVars>
      </dgm:prSet>
      <dgm:spPr/>
    </dgm:pt>
    <dgm:pt modelId="{C5591EA5-A965-478A-BCFC-6D50BDDF2392}" type="pres">
      <dgm:prSet presAssocID="{730F5E5E-62D4-40D0-B98B-4DA587CD09F1}" presName="spacer" presStyleCnt="0"/>
      <dgm:spPr/>
    </dgm:pt>
    <dgm:pt modelId="{E60CC1F9-585A-43F9-A429-AB74080AED1D}" type="pres">
      <dgm:prSet presAssocID="{7FE5E114-EF29-430F-B48D-113047B0F538}" presName="parentText" presStyleLbl="node1" presStyleIdx="2" presStyleCnt="4">
        <dgm:presLayoutVars>
          <dgm:chMax val="0"/>
          <dgm:bulletEnabled val="1"/>
        </dgm:presLayoutVars>
      </dgm:prSet>
      <dgm:spPr/>
    </dgm:pt>
    <dgm:pt modelId="{2E3C550E-FEDF-4913-8A0F-76271030EA02}" type="pres">
      <dgm:prSet presAssocID="{7FE5E114-EF29-430F-B48D-113047B0F538}" presName="childText" presStyleLbl="revTx" presStyleIdx="0" presStyleCnt="1">
        <dgm:presLayoutVars>
          <dgm:bulletEnabled val="1"/>
        </dgm:presLayoutVars>
      </dgm:prSet>
      <dgm:spPr/>
    </dgm:pt>
    <dgm:pt modelId="{131A38C5-093F-4E45-ADFB-22A7E628CEC7}" type="pres">
      <dgm:prSet presAssocID="{54A8E164-BE2C-4B25-91BA-2881AA987419}" presName="parentText" presStyleLbl="node1" presStyleIdx="3" presStyleCnt="4" custLinFactNeighborX="51" custLinFactNeighborY="35474">
        <dgm:presLayoutVars>
          <dgm:chMax val="0"/>
          <dgm:bulletEnabled val="1"/>
        </dgm:presLayoutVars>
      </dgm:prSet>
      <dgm:spPr/>
    </dgm:pt>
  </dgm:ptLst>
  <dgm:cxnLst>
    <dgm:cxn modelId="{7BF2EC16-BD2C-4278-909C-E3DCD940372B}" srcId="{77BF9186-C164-4241-BB7B-A4DD1325BE83}" destId="{7B08B682-1ED0-4475-AC0B-471D972ADE5C}" srcOrd="0" destOrd="0" parTransId="{2726F278-6289-46BF-8275-850F520896A1}" sibTransId="{C7D128BD-B6C8-40E9-977C-72160AAEB287}"/>
    <dgm:cxn modelId="{5F65EA21-3DF6-403D-8FBF-5CE72DA44BD8}" type="presOf" srcId="{7B08B682-1ED0-4475-AC0B-471D972ADE5C}" destId="{D70CD57E-F3E8-4615-BB70-6AF801462FD0}" srcOrd="0" destOrd="0" presId="urn:microsoft.com/office/officeart/2005/8/layout/vList2"/>
    <dgm:cxn modelId="{CB57C423-F528-41A0-95E5-4128A4B75EAB}" type="presOf" srcId="{54A8E164-BE2C-4B25-91BA-2881AA987419}" destId="{131A38C5-093F-4E45-ADFB-22A7E628CEC7}" srcOrd="0" destOrd="0" presId="urn:microsoft.com/office/officeart/2005/8/layout/vList2"/>
    <dgm:cxn modelId="{E693B43A-4988-4787-A6F0-F718D47D8D41}" srcId="{7FE5E114-EF29-430F-B48D-113047B0F538}" destId="{A8E8E83A-95A3-4169-872E-010279E5744F}" srcOrd="0" destOrd="0" parTransId="{60F49A90-B714-486E-A74E-F460D6DF83FA}" sibTransId="{46641286-072C-4DD8-A75B-778BA9E328EF}"/>
    <dgm:cxn modelId="{A8249B64-608E-41DE-B4F4-C41C9D813F1A}" type="presOf" srcId="{BC8111EE-A2AD-45E8-8D88-62B26DE8AC81}" destId="{2E3C550E-FEDF-4913-8A0F-76271030EA02}" srcOrd="0" destOrd="1" presId="urn:microsoft.com/office/officeart/2005/8/layout/vList2"/>
    <dgm:cxn modelId="{D7255A8B-BB5F-414F-ACB4-10267CFC513F}" type="presOf" srcId="{7DADD410-8C18-4D46-926E-8371DFBBD62E}" destId="{33E1846E-74BB-4349-9A21-466662A716FD}" srcOrd="0" destOrd="0" presId="urn:microsoft.com/office/officeart/2005/8/layout/vList2"/>
    <dgm:cxn modelId="{5B14BBA7-DF12-4978-9931-52D086B759FF}" srcId="{77BF9186-C164-4241-BB7B-A4DD1325BE83}" destId="{54A8E164-BE2C-4B25-91BA-2881AA987419}" srcOrd="3" destOrd="0" parTransId="{A3F1DB00-531B-4DB7-B9A4-1543A8E73C85}" sibTransId="{9BE75B49-0586-4BCD-BEA0-EF4F9370295F}"/>
    <dgm:cxn modelId="{E925F8B7-F916-401A-BB82-6D3D692EA128}" type="presOf" srcId="{7FE5E114-EF29-430F-B48D-113047B0F538}" destId="{E60CC1F9-585A-43F9-A429-AB74080AED1D}" srcOrd="0" destOrd="0" presId="urn:microsoft.com/office/officeart/2005/8/layout/vList2"/>
    <dgm:cxn modelId="{163B45C2-BA95-4F27-A2F3-B8EE912B1FD2}" srcId="{77BF9186-C164-4241-BB7B-A4DD1325BE83}" destId="{7DADD410-8C18-4D46-926E-8371DFBBD62E}" srcOrd="1" destOrd="0" parTransId="{8153E397-5769-49C5-8E53-0835DE7E208E}" sibTransId="{730F5E5E-62D4-40D0-B98B-4DA587CD09F1}"/>
    <dgm:cxn modelId="{803B0DD0-F73B-406B-B524-7B242392C9A0}" type="presOf" srcId="{77BF9186-C164-4241-BB7B-A4DD1325BE83}" destId="{F4166B2E-00E8-4D5A-A911-B14B802C0410}" srcOrd="0" destOrd="0" presId="urn:microsoft.com/office/officeart/2005/8/layout/vList2"/>
    <dgm:cxn modelId="{F7833AD4-A33E-4245-94BD-04B427AED23C}" type="presOf" srcId="{A8E8E83A-95A3-4169-872E-010279E5744F}" destId="{2E3C550E-FEDF-4913-8A0F-76271030EA02}" srcOrd="0" destOrd="0" presId="urn:microsoft.com/office/officeart/2005/8/layout/vList2"/>
    <dgm:cxn modelId="{51368DD4-6587-4962-8B01-E00DA5507860}" srcId="{7FE5E114-EF29-430F-B48D-113047B0F538}" destId="{BC8111EE-A2AD-45E8-8D88-62B26DE8AC81}" srcOrd="1" destOrd="0" parTransId="{AB8BAB3B-DDA1-419F-A760-632625DBEB72}" sibTransId="{6E15F425-665C-487F-91B5-9AD8EB216056}"/>
    <dgm:cxn modelId="{BCF37AE5-E642-440A-94F8-82D094F63073}" srcId="{77BF9186-C164-4241-BB7B-A4DD1325BE83}" destId="{7FE5E114-EF29-430F-B48D-113047B0F538}" srcOrd="2" destOrd="0" parTransId="{C79315EA-A77D-47BD-8D69-692D986616F2}" sibTransId="{1A56294A-3525-4421-8BA8-B318EB40A204}"/>
    <dgm:cxn modelId="{52191969-36D8-4878-8FBA-74C409647619}" type="presParOf" srcId="{F4166B2E-00E8-4D5A-A911-B14B802C0410}" destId="{D70CD57E-F3E8-4615-BB70-6AF801462FD0}" srcOrd="0" destOrd="0" presId="urn:microsoft.com/office/officeart/2005/8/layout/vList2"/>
    <dgm:cxn modelId="{C75083B2-367F-43FE-A6E9-5859903B2A69}" type="presParOf" srcId="{F4166B2E-00E8-4D5A-A911-B14B802C0410}" destId="{D107A478-92FE-4E7B-8D29-A5E51A30AFF9}" srcOrd="1" destOrd="0" presId="urn:microsoft.com/office/officeart/2005/8/layout/vList2"/>
    <dgm:cxn modelId="{493AD716-6F40-4350-B8FD-125AA8AC90F1}" type="presParOf" srcId="{F4166B2E-00E8-4D5A-A911-B14B802C0410}" destId="{33E1846E-74BB-4349-9A21-466662A716FD}" srcOrd="2" destOrd="0" presId="urn:microsoft.com/office/officeart/2005/8/layout/vList2"/>
    <dgm:cxn modelId="{B938AB15-1B01-430D-8045-49F7506B8524}" type="presParOf" srcId="{F4166B2E-00E8-4D5A-A911-B14B802C0410}" destId="{C5591EA5-A965-478A-BCFC-6D50BDDF2392}" srcOrd="3" destOrd="0" presId="urn:microsoft.com/office/officeart/2005/8/layout/vList2"/>
    <dgm:cxn modelId="{FEC77AC6-8B60-4076-8822-7826AB9A87AD}" type="presParOf" srcId="{F4166B2E-00E8-4D5A-A911-B14B802C0410}" destId="{E60CC1F9-585A-43F9-A429-AB74080AED1D}" srcOrd="4" destOrd="0" presId="urn:microsoft.com/office/officeart/2005/8/layout/vList2"/>
    <dgm:cxn modelId="{6D519483-6C0D-47D2-BDF6-7DE16FC050C5}" type="presParOf" srcId="{F4166B2E-00E8-4D5A-A911-B14B802C0410}" destId="{2E3C550E-FEDF-4913-8A0F-76271030EA02}" srcOrd="5" destOrd="0" presId="urn:microsoft.com/office/officeart/2005/8/layout/vList2"/>
    <dgm:cxn modelId="{47AD4F4B-B304-4047-98F9-31D17F31E4FA}" type="presParOf" srcId="{F4166B2E-00E8-4D5A-A911-B14B802C0410}" destId="{131A38C5-093F-4E45-ADFB-22A7E628CE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CD57E-F3E8-4615-BB70-6AF801462FD0}">
      <dsp:nvSpPr>
        <dsp:cNvPr id="0" name=""/>
        <dsp:cNvSpPr/>
      </dsp:nvSpPr>
      <dsp:spPr>
        <a:xfrm>
          <a:off x="0" y="77871"/>
          <a:ext cx="5098256" cy="9159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total duration </a:t>
          </a:r>
          <a:r>
            <a:rPr lang="en-US" sz="1300" b="1" kern="1200" dirty="0"/>
            <a:t>must not exceed 5 minutes</a:t>
          </a:r>
          <a:r>
            <a:rPr lang="en-US" sz="1300" b="0" kern="1200" dirty="0"/>
            <a:t>.</a:t>
          </a:r>
          <a:r>
            <a:rPr lang="en-US" sz="1300" kern="1200" dirty="0"/>
            <a:t> </a:t>
          </a:r>
        </a:p>
      </dsp:txBody>
      <dsp:txXfrm>
        <a:off x="44712" y="122583"/>
        <a:ext cx="5008832" cy="826503"/>
      </dsp:txXfrm>
    </dsp:sp>
    <dsp:sp modelId="{33E1846E-74BB-4349-9A21-466662A716FD}">
      <dsp:nvSpPr>
        <dsp:cNvPr id="0" name=""/>
        <dsp:cNvSpPr/>
      </dsp:nvSpPr>
      <dsp:spPr>
        <a:xfrm>
          <a:off x="0" y="1031238"/>
          <a:ext cx="5098256" cy="915927"/>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Please send your recorded presentation </a:t>
          </a:r>
          <a:r>
            <a:rPr lang="en-US" sz="1300" b="0" kern="1200" dirty="0">
              <a:solidFill>
                <a:schemeClr val="bg1"/>
              </a:solidFill>
            </a:rPr>
            <a:t>at </a:t>
          </a:r>
          <a:r>
            <a:rPr kumimoji="0" lang="en-US" altLang="en-US" sz="1300" b="1" i="0" u="sng" strike="noStrike" kern="1200" cap="none" normalizeH="0" baseline="0" dirty="0">
              <a:ln>
                <a:noFill/>
              </a:ln>
              <a:solidFill>
                <a:srgbClr val="1155CC"/>
              </a:solidFill>
              <a:effectLst/>
              <a:latin typeface="+mn-lt"/>
              <a:cs typeface="Arial" panose="020B0604020202020204" pitchFamily="34" charset="0"/>
              <a:hlinkClick xmlns:r="http://schemas.openxmlformats.org/officeDocument/2006/relationships" r:id="rId1"/>
            </a:rPr>
            <a:t>abstracts@shipsancongress2024.eu</a:t>
          </a:r>
          <a:r>
            <a:rPr kumimoji="0" lang="en-US" altLang="en-US" sz="1300" b="1" i="0" u="none" strike="noStrike" kern="1200" cap="none" normalizeH="0" baseline="0" dirty="0">
              <a:ln>
                <a:noFill/>
              </a:ln>
              <a:solidFill>
                <a:srgbClr val="1155CC"/>
              </a:solidFill>
              <a:effectLst/>
              <a:latin typeface="+mn-lt"/>
              <a:cs typeface="Arial" panose="020B0604020202020204" pitchFamily="34" charset="0"/>
            </a:rPr>
            <a:t> </a:t>
          </a:r>
          <a:r>
            <a:rPr lang="en-US" sz="1300" b="1" kern="1200" dirty="0">
              <a:solidFill>
                <a:schemeClr val="bg1"/>
              </a:solidFill>
            </a:rPr>
            <a:t>until </a:t>
          </a:r>
          <a:r>
            <a:rPr kumimoji="0" lang="en-US" altLang="en-US" sz="1300" b="1" i="0" u="sng" strike="noStrike" kern="1200" cap="none" normalizeH="0" baseline="0" dirty="0">
              <a:ln>
                <a:noFill/>
              </a:ln>
              <a:solidFill>
                <a:srgbClr val="222222"/>
              </a:solidFill>
              <a:effectLst/>
              <a:latin typeface="+mn-lt"/>
              <a:cs typeface="Arial" panose="020B0604020202020204" pitchFamily="34" charset="0"/>
            </a:rPr>
            <a:t>September 30, 2024</a:t>
          </a:r>
          <a:r>
            <a:rPr lang="en-US" sz="1300" b="0" kern="1200" dirty="0">
              <a:solidFill>
                <a:schemeClr val="bg1"/>
              </a:solidFill>
            </a:rPr>
            <a:t> </a:t>
          </a:r>
          <a:r>
            <a:rPr lang="en-US" sz="1300" b="0" kern="1200" dirty="0"/>
            <a:t>to be presented according to the scientific program. Any recorded presentations sent overdue will not be accepted.</a:t>
          </a:r>
        </a:p>
      </dsp:txBody>
      <dsp:txXfrm>
        <a:off x="44712" y="1075950"/>
        <a:ext cx="5008832" cy="826503"/>
      </dsp:txXfrm>
    </dsp:sp>
    <dsp:sp modelId="{E60CC1F9-585A-43F9-A429-AB74080AED1D}">
      <dsp:nvSpPr>
        <dsp:cNvPr id="0" name=""/>
        <dsp:cNvSpPr/>
      </dsp:nvSpPr>
      <dsp:spPr>
        <a:xfrm>
          <a:off x="0" y="1984605"/>
          <a:ext cx="5098256" cy="915927"/>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If due to technical restrictions you cannot email over-sized files, please try sending the file through the following free alternative route:</a:t>
          </a:r>
        </a:p>
      </dsp:txBody>
      <dsp:txXfrm>
        <a:off x="44712" y="2029317"/>
        <a:ext cx="5008832" cy="826503"/>
      </dsp:txXfrm>
    </dsp:sp>
    <dsp:sp modelId="{2E3C550E-FEDF-4913-8A0F-76271030EA02}">
      <dsp:nvSpPr>
        <dsp:cNvPr id="0" name=""/>
        <dsp:cNvSpPr/>
      </dsp:nvSpPr>
      <dsp:spPr>
        <a:xfrm>
          <a:off x="0" y="2900532"/>
          <a:ext cx="5098256" cy="343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16510" rIns="92456" bIns="16510" numCol="1" spcCol="1270" anchor="t" anchorCtr="0">
          <a:noAutofit/>
        </a:bodyPr>
        <a:lstStyle/>
        <a:p>
          <a:pPr marL="57150" lvl="1" indent="-57150" algn="l" defTabSz="444500">
            <a:lnSpc>
              <a:spcPct val="90000"/>
            </a:lnSpc>
            <a:spcBef>
              <a:spcPct val="0"/>
            </a:spcBef>
            <a:spcAft>
              <a:spcPct val="20000"/>
            </a:spcAft>
            <a:buChar char="•"/>
          </a:pPr>
          <a:endParaRPr lang="en-US" sz="1000" kern="1200" dirty="0"/>
        </a:p>
        <a:p>
          <a:pPr marL="57150" lvl="1" indent="-57150" algn="l" defTabSz="444500">
            <a:lnSpc>
              <a:spcPct val="90000"/>
            </a:lnSpc>
            <a:spcBef>
              <a:spcPct val="0"/>
            </a:spcBef>
            <a:spcAft>
              <a:spcPct val="20000"/>
            </a:spcAft>
            <a:buChar char="•"/>
          </a:pPr>
          <a:r>
            <a:rPr lang="en-US" sz="1000" b="1" kern="1200" dirty="0">
              <a:hlinkClick xmlns:r="http://schemas.openxmlformats.org/officeDocument/2006/relationships" r:id="rId2"/>
            </a:rPr>
            <a:t>http://www.Wetransfer.com</a:t>
          </a:r>
          <a:endParaRPr lang="en-US" sz="1000" kern="1200" dirty="0"/>
        </a:p>
      </dsp:txBody>
      <dsp:txXfrm>
        <a:off x="0" y="2900532"/>
        <a:ext cx="5098256" cy="343102"/>
      </dsp:txXfrm>
    </dsp:sp>
    <dsp:sp modelId="{131A38C5-093F-4E45-ADFB-22A7E628CEC7}">
      <dsp:nvSpPr>
        <dsp:cNvPr id="0" name=""/>
        <dsp:cNvSpPr/>
      </dsp:nvSpPr>
      <dsp:spPr>
        <a:xfrm>
          <a:off x="0" y="3321506"/>
          <a:ext cx="5098256" cy="915927"/>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For any further assistance or information, please do not hesitate to contact us at </a:t>
          </a:r>
          <a:r>
            <a:rPr lang="en-US" sz="1300" kern="1200" dirty="0">
              <a:hlinkClick xmlns:r="http://schemas.openxmlformats.org/officeDocument/2006/relationships" r:id="rId3"/>
            </a:rPr>
            <a:t>apolitopoulou@congressworld.gr</a:t>
          </a:r>
          <a:endParaRPr lang="en-US" sz="1300" kern="1200" dirty="0">
            <a:highlight>
              <a:srgbClr val="FFFF00"/>
            </a:highlight>
          </a:endParaRPr>
        </a:p>
      </dsp:txBody>
      <dsp:txXfrm>
        <a:off x="44712" y="3366218"/>
        <a:ext cx="5008832" cy="8265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mart.newrow.com/room/testPag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5fbc011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5fbc011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do a quick review of the technical requirements you’ll need to do the webinar.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First of all, run the quick test available at </a:t>
            </a:r>
            <a:r>
              <a:rPr lang="en" u="sng" dirty="0">
                <a:solidFill>
                  <a:schemeClr val="hlink"/>
                </a:solidFill>
                <a:hlinkClick r:id="rId3"/>
              </a:rPr>
              <a:t>https://smart.newrow.com/room/testPage/</a:t>
            </a:r>
            <a:r>
              <a:rPr lang="en" dirty="0"/>
              <a:t> (</a:t>
            </a:r>
            <a:r>
              <a:rPr lang="en" dirty="0">
                <a:solidFill>
                  <a:srgbClr val="FF0000"/>
                </a:solidFill>
              </a:rPr>
              <a:t>this link should be provided to the client along with the links after the webinar setup, so they can ask the faculty to run it ahead of time! This has now been added to the task templates</a:t>
            </a:r>
            <a:r>
              <a:rPr lang="en" dirty="0"/>
              <a:t>)</a:t>
            </a:r>
            <a:endParaRPr dirty="0"/>
          </a:p>
          <a:p>
            <a:pPr marL="0" lvl="0" indent="0" algn="l" rtl="0">
              <a:spcBef>
                <a:spcPts val="0"/>
              </a:spcBef>
              <a:spcAft>
                <a:spcPts val="0"/>
              </a:spcAft>
              <a:buNone/>
            </a:pPr>
            <a:r>
              <a:rPr lang="en" dirty="0"/>
              <a:t>You don’t need to download or install anything - all you will need is to make sure to use a compatible web browser. Google Chrome tends to work best but Microsoft Edge and Mozilla Firefox are also acceptable.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Mac and Apple users - PLEASE NOTE that Safari browser WILL NOT WORK. Please make sure to download a different web browser ahead of time.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You’ll also need a high-speed internet connection of at least 10 Mbps (preferably wired) so that audio and video streaming quality isn’t affected. Please go ahead and test your internet speed now and also on the day of the event to make sure there aren’t any issues.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addition, close any other tabs or programs that you aren’t using as these can slow down your device.</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5fbc011f9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5fbc011f9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0081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77575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30111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453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267597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0EBB0C4-6273-4C6E-B9BD-2EDC30F1CD52}" type="datetimeFigureOut">
              <a:rPr lang="en-US" dirty="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4889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98141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822960" y="1936751"/>
            <a:ext cx="3703320" cy="25336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63440" y="1936751"/>
            <a:ext cx="3703320" cy="25336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37822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44076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65374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5/1/2024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72701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9CAD897-D46E-4AD2-BD9B-49DD3E640873}" type="datetimeFigureOut">
              <a:rPr lang="en-US" dirty="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55947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5/1/2024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60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abstracts@shipsancongress2024.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29" name="Rectangle 12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Rectangle 13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3" name="Straight Connector 13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5" name="Rectangle 134">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4"/>
          <p:cNvSpPr txBox="1">
            <a:spLocks noGrp="1"/>
          </p:cNvSpPr>
          <p:nvPr>
            <p:ph type="title"/>
          </p:nvPr>
        </p:nvSpPr>
        <p:spPr>
          <a:xfrm>
            <a:off x="481692" y="326944"/>
            <a:ext cx="2563257" cy="3920128"/>
          </a:xfrm>
          <a:prstGeom prst="rect">
            <a:avLst/>
          </a:prstGeom>
        </p:spPr>
        <p:txBody>
          <a:bodyPr spcFirstLastPara="1" vert="horz" lIns="91440" tIns="45720" rIns="91440" bIns="45720" rtlCol="0" anchor="t" anchorCtr="0">
            <a:normAutofit/>
          </a:bodyPr>
          <a:lstStyle/>
          <a:p>
            <a:pPr lvl="0" defTabSz="914400">
              <a:spcBef>
                <a:spcPct val="0"/>
              </a:spcBef>
            </a:pPr>
            <a:r>
              <a:rPr lang="en-US" sz="3700" b="1" spc="-50" dirty="0">
                <a:solidFill>
                  <a:schemeClr val="tx1">
                    <a:lumMod val="75000"/>
                    <a:lumOff val="25000"/>
                  </a:schemeClr>
                </a:solidFill>
              </a:rPr>
              <a:t>Recorded Presentation Instructions</a:t>
            </a:r>
            <a:endParaRPr lang="en-US" sz="3700" spc="-50" dirty="0">
              <a:solidFill>
                <a:schemeClr val="tx1">
                  <a:lumMod val="75000"/>
                  <a:lumOff val="25000"/>
                </a:schemeClr>
              </a:solidFill>
            </a:endParaRPr>
          </a:p>
        </p:txBody>
      </p:sp>
      <p:sp>
        <p:nvSpPr>
          <p:cNvPr id="93" name="Google Shape;93;p14"/>
          <p:cNvSpPr txBox="1">
            <a:spLocks noGrp="1"/>
          </p:cNvSpPr>
          <p:nvPr>
            <p:ph type="body" idx="1"/>
          </p:nvPr>
        </p:nvSpPr>
        <p:spPr>
          <a:xfrm>
            <a:off x="3130062" y="863516"/>
            <a:ext cx="5922498" cy="4003221"/>
          </a:xfrm>
          <a:prstGeom prst="rect">
            <a:avLst/>
          </a:prstGeom>
        </p:spPr>
        <p:txBody>
          <a:bodyPr spcFirstLastPara="1" vert="horz" lIns="0" tIns="45720" rIns="0" bIns="45720" rtlCol="0" anchorCtr="0">
            <a:noAutofit/>
          </a:bodyPr>
          <a:lstStyle/>
          <a:p>
            <a:pPr marL="133350" lvl="0" indent="0" defTabSz="914400">
              <a:spcBef>
                <a:spcPts val="900"/>
              </a:spcBef>
              <a:spcAft>
                <a:spcPts val="0"/>
              </a:spcAft>
              <a:buSzPts val="1500"/>
              <a:buFont typeface="Calibri" panose="020F0502020204030204" pitchFamily="34" charset="0"/>
              <a:buNone/>
            </a:pPr>
            <a:r>
              <a:rPr lang="en-US" sz="1400" dirty="0"/>
              <a:t>Please open the PowerPoint file of your oral presentation. Go to the “Slide Show” and select “Record Slide Show”, as shown below:  </a:t>
            </a:r>
          </a:p>
          <a:p>
            <a:pPr marL="133350" lvl="0" indent="0" defTabSz="914400">
              <a:spcBef>
                <a:spcPts val="900"/>
              </a:spcBef>
              <a:buSzPts val="1500"/>
              <a:buFont typeface="Calibri" panose="020F0502020204030204" pitchFamily="34" charset="0"/>
              <a:buNone/>
            </a:pPr>
            <a:endParaRPr lang="en-US" sz="1400" dirty="0"/>
          </a:p>
          <a:p>
            <a:pPr marL="133350" lvl="0" indent="0" defTabSz="914400">
              <a:spcBef>
                <a:spcPts val="900"/>
              </a:spcBef>
              <a:buSzPts val="1500"/>
              <a:buFont typeface="Calibri" panose="020F0502020204030204" pitchFamily="34" charset="0"/>
              <a:buNone/>
            </a:pPr>
            <a:endParaRPr lang="en-US" sz="1400" dirty="0"/>
          </a:p>
          <a:p>
            <a:pPr marL="133350" lvl="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r>
              <a:rPr lang="en-US" sz="1400" dirty="0"/>
              <a:t>In some versions of PowerPoint (usually the older ones) the recording of your voice starts immediately with your first slide. </a:t>
            </a:r>
          </a:p>
          <a:p>
            <a:pPr marL="133350" indent="0" defTabSz="914400">
              <a:spcBef>
                <a:spcPts val="900"/>
              </a:spcBef>
              <a:buSzPts val="1500"/>
              <a:buFont typeface="Calibri" panose="020F0502020204030204" pitchFamily="34" charset="0"/>
              <a:buNone/>
            </a:pPr>
            <a:endParaRPr lang="en-US" sz="1400" dirty="0"/>
          </a:p>
          <a:p>
            <a:pPr marL="133350" indent="0" defTabSz="914400">
              <a:spcBef>
                <a:spcPts val="900"/>
              </a:spcBef>
              <a:buSzPts val="1500"/>
              <a:buFont typeface="Calibri" panose="020F0502020204030204" pitchFamily="34" charset="0"/>
              <a:buNone/>
            </a:pPr>
            <a:r>
              <a:rPr lang="en-US" sz="1400" dirty="0"/>
              <a:t>In other versions of PowerPoint (usually the newer ones), the pop-up window that you see in the following slide appears with all available tools regarding the recording. </a:t>
            </a:r>
          </a:p>
          <a:p>
            <a:pPr marL="133350" indent="0" defTabSz="914400">
              <a:spcBef>
                <a:spcPts val="900"/>
              </a:spcBef>
              <a:buSzPts val="1500"/>
              <a:buFont typeface="Calibri" panose="020F0502020204030204" pitchFamily="34" charset="0"/>
              <a:buNone/>
            </a:pPr>
            <a:endParaRPr lang="en-US" sz="1400" b="1" dirty="0"/>
          </a:p>
        </p:txBody>
      </p:sp>
      <p:sp>
        <p:nvSpPr>
          <p:cNvPr id="137" name="Rectangle 136">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αριθμού διαφάνειας 1">
            <a:extLst>
              <a:ext uri="{FF2B5EF4-FFF2-40B4-BE49-F238E27FC236}">
                <a16:creationId xmlns:a16="http://schemas.microsoft.com/office/drawing/2014/main" id="{B35EF487-66A6-42D4-871E-D66F6C172A39}"/>
              </a:ext>
            </a:extLst>
          </p:cNvPr>
          <p:cNvSpPr>
            <a:spLocks noGrp="1"/>
          </p:cNvSpPr>
          <p:nvPr>
            <p:ph type="sldNum" idx="12"/>
          </p:nvPr>
        </p:nvSpPr>
        <p:spPr>
          <a:xfrm>
            <a:off x="7425343" y="4844838"/>
            <a:ext cx="98401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1</a:t>
            </a:fld>
            <a:endParaRPr lang="en-US" sz="700"/>
          </a:p>
        </p:txBody>
      </p:sp>
      <p:pic>
        <p:nvPicPr>
          <p:cNvPr id="33" name="Picture 32">
            <a:extLst>
              <a:ext uri="{FF2B5EF4-FFF2-40B4-BE49-F238E27FC236}">
                <a16:creationId xmlns:a16="http://schemas.microsoft.com/office/drawing/2014/main" id="{49CF7045-AA40-41B4-833C-6361D14FF033}"/>
              </a:ext>
            </a:extLst>
          </p:cNvPr>
          <p:cNvPicPr>
            <a:picLocks noChangeAspect="1"/>
          </p:cNvPicPr>
          <p:nvPr/>
        </p:nvPicPr>
        <p:blipFill rotWithShape="1">
          <a:blip r:embed="rId3"/>
          <a:srcRect r="16181"/>
          <a:stretch/>
        </p:blipFill>
        <p:spPr>
          <a:xfrm>
            <a:off x="895149" y="1938726"/>
            <a:ext cx="8157411" cy="1070540"/>
          </a:xfrm>
          <a:prstGeom prst="rect">
            <a:avLst/>
          </a:prstGeom>
        </p:spPr>
      </p:pic>
      <p:sp>
        <p:nvSpPr>
          <p:cNvPr id="6" name="Oval 5">
            <a:extLst>
              <a:ext uri="{FF2B5EF4-FFF2-40B4-BE49-F238E27FC236}">
                <a16:creationId xmlns:a16="http://schemas.microsoft.com/office/drawing/2014/main" id="{4CF75EE0-9C0A-4D1D-B5BB-CB8776F88B98}"/>
              </a:ext>
            </a:extLst>
          </p:cNvPr>
          <p:cNvSpPr/>
          <p:nvPr/>
        </p:nvSpPr>
        <p:spPr>
          <a:xfrm>
            <a:off x="4155882" y="2349661"/>
            <a:ext cx="577897" cy="62565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2">
            <a:extLst>
              <a:ext uri="{FF2B5EF4-FFF2-40B4-BE49-F238E27FC236}">
                <a16:creationId xmlns:a16="http://schemas.microsoft.com/office/drawing/2014/main" id="{326F334F-1F32-8D69-D773-A9CE3824B2B3}"/>
              </a:ext>
            </a:extLst>
          </p:cNvPr>
          <p:cNvSpPr>
            <a:spLocks noChangeArrowheads="1"/>
          </p:cNvSpPr>
          <p:nvPr/>
        </p:nvSpPr>
        <p:spPr bwMode="auto">
          <a:xfrm rot="10800000" flipV="1">
            <a:off x="3175783" y="524047"/>
            <a:ext cx="5922497"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222222"/>
                </a:solidFill>
                <a:effectLst/>
                <a:latin typeface="+mn-lt"/>
                <a:cs typeface="Arial" panose="020B0604020202020204" pitchFamily="34" charset="0"/>
              </a:rPr>
              <a:t>Please send your pre recorded presentation at </a:t>
            </a:r>
            <a:r>
              <a:rPr kumimoji="0" lang="en-US" altLang="en-US" sz="1200" b="1" i="0" u="sng" strike="noStrike" cap="none" normalizeH="0" baseline="0" dirty="0">
                <a:ln>
                  <a:noFill/>
                </a:ln>
                <a:solidFill>
                  <a:srgbClr val="1155CC"/>
                </a:solidFill>
                <a:effectLst/>
                <a:latin typeface="+mn-lt"/>
                <a:cs typeface="Arial" panose="020B0604020202020204" pitchFamily="34" charset="0"/>
                <a:hlinkClick r:id="rId4"/>
              </a:rPr>
              <a:t>abstracts@shipsancongress2024.eu</a:t>
            </a:r>
            <a:r>
              <a:rPr kumimoji="0" lang="en-US" altLang="en-US" sz="1200" b="1" i="0" u="sng" strike="noStrike" cap="none" normalizeH="0" baseline="0" dirty="0">
                <a:ln>
                  <a:noFill/>
                </a:ln>
                <a:solidFill>
                  <a:srgbClr val="222222"/>
                </a:solidFill>
                <a:effectLst/>
                <a:latin typeface="+mn-l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222222"/>
                </a:solidFill>
                <a:effectLst/>
                <a:latin typeface="+mn-lt"/>
                <a:cs typeface="Arial" panose="020B0604020202020204" pitchFamily="34" charset="0"/>
              </a:rPr>
              <a:t>until September 30, 2024.</a:t>
            </a:r>
            <a:r>
              <a:rPr kumimoji="0" lang="en-US" altLang="en-US" sz="1200" b="1" i="0" u="sng" strike="noStrike" cap="none" normalizeH="0" baseline="0" dirty="0">
                <a:ln>
                  <a:noFill/>
                </a:ln>
                <a:solidFill>
                  <a:schemeClr val="tx1"/>
                </a:solidFill>
                <a:effectLst/>
                <a:latin typeface="+mn-lt"/>
              </a:rPr>
              <a:t> </a:t>
            </a:r>
          </a:p>
        </p:txBody>
      </p:sp>
    </p:spTree>
  </p:cSld>
  <p:clrMapOvr>
    <a:masterClrMapping/>
  </p:clrMapOvr>
  <mc:AlternateContent xmlns:mc="http://schemas.openxmlformats.org/markup-compatibility/2006" xmlns:p14="http://schemas.microsoft.com/office/powerpoint/2010/main">
    <mc:Choice Requires="p14">
      <p:transition spd="slow" p14:dur="2000" advTm="5349"/>
    </mc:Choice>
    <mc:Fallback xmlns="">
      <p:transition spd="slow" advTm="534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a:extLst>
              <a:ext uri="{FF2B5EF4-FFF2-40B4-BE49-F238E27FC236}">
                <a16:creationId xmlns:a16="http://schemas.microsoft.com/office/drawing/2014/main" id="{D9DD1B4B-12B0-4639-963E-24D7A2FE39C1}"/>
              </a:ext>
            </a:extLst>
          </p:cNvPr>
          <p:cNvPicPr>
            <a:picLocks noChangeAspect="1"/>
          </p:cNvPicPr>
          <p:nvPr/>
        </p:nvPicPr>
        <p:blipFill rotWithShape="1">
          <a:blip r:embed="rId2"/>
          <a:srcRect t="195" b="23017"/>
          <a:stretch/>
        </p:blipFill>
        <p:spPr>
          <a:xfrm>
            <a:off x="-24" y="10"/>
            <a:ext cx="9144023" cy="3686297"/>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92784BEB-2AC3-4411-AF90-2847B312EB28}"/>
              </a:ext>
            </a:extLst>
          </p:cNvPr>
          <p:cNvSpPr>
            <a:spLocks noGrp="1"/>
          </p:cNvSpPr>
          <p:nvPr>
            <p:ph type="title"/>
          </p:nvPr>
        </p:nvSpPr>
        <p:spPr>
          <a:xfrm>
            <a:off x="798897" y="3840480"/>
            <a:ext cx="7543800" cy="617220"/>
          </a:xfrm>
        </p:spPr>
        <p:txBody>
          <a:bodyPr vert="horz" lIns="91440" tIns="45720" rIns="91440" bIns="45720" rtlCol="0" anchor="b">
            <a:normAutofit/>
          </a:bodyPr>
          <a:lstStyle/>
          <a:p>
            <a:pPr defTabSz="914400">
              <a:spcBef>
                <a:spcPct val="0"/>
              </a:spcBef>
            </a:pPr>
            <a:r>
              <a:rPr lang="en-US" sz="1900" spc="-50" dirty="0">
                <a:solidFill>
                  <a:srgbClr val="FFFFFF"/>
                </a:solidFill>
              </a:rPr>
              <a:t>Press record and follow the instructions</a:t>
            </a:r>
            <a:br>
              <a:rPr lang="en-US" sz="1900" spc="-50" dirty="0">
                <a:solidFill>
                  <a:srgbClr val="FFFFFF"/>
                </a:solidFill>
              </a:rPr>
            </a:br>
            <a:endParaRPr lang="en-US" sz="1900" spc="-50" dirty="0">
              <a:solidFill>
                <a:srgbClr val="FFFFFF"/>
              </a:solidFill>
            </a:endParaRP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1895CA6B-08BA-4CD7-ACF0-4E5672631E4A}"/>
              </a:ext>
            </a:extLst>
          </p:cNvPr>
          <p:cNvSpPr>
            <a:spLocks noGrp="1"/>
          </p:cNvSpPr>
          <p:nvPr>
            <p:ph type="sldNum" idx="12"/>
          </p:nvPr>
        </p:nvSpPr>
        <p:spPr>
          <a:xfrm>
            <a:off x="7425343" y="4844838"/>
            <a:ext cx="984019"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700" smtClean="0"/>
              <a:pPr lvl="0" indent="0" defTabSz="914400">
                <a:lnSpc>
                  <a:spcPct val="90000"/>
                </a:lnSpc>
                <a:spcBef>
                  <a:spcPts val="0"/>
                </a:spcBef>
                <a:spcAft>
                  <a:spcPts val="600"/>
                </a:spcAft>
                <a:buNone/>
              </a:pPr>
              <a:t>2</a:t>
            </a:fld>
            <a:endParaRPr lang="en-US" sz="700"/>
          </a:p>
        </p:txBody>
      </p:sp>
    </p:spTree>
    <p:extLst>
      <p:ext uri="{BB962C8B-B14F-4D97-AF65-F5344CB8AC3E}">
        <p14:creationId xmlns:p14="http://schemas.microsoft.com/office/powerpoint/2010/main" val="1692455164"/>
      </p:ext>
    </p:extLst>
  </p:cSld>
  <p:clrMapOvr>
    <a:masterClrMapping/>
  </p:clrMapOvr>
  <mc:AlternateContent xmlns:mc="http://schemas.openxmlformats.org/markup-compatibility/2006" xmlns:p14="http://schemas.microsoft.com/office/powerpoint/2010/main">
    <mc:Choice Requires="p14">
      <p:transition spd="slow" p14:dur="2000" advTm="4024"/>
    </mc:Choice>
    <mc:Fallback xmlns="">
      <p:transition spd="slow" advTm="40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41" name="Rectangle 14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5" name="Straight Connector 14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7" name="Rectangle 14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Google Shape;105;p16"/>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a:spcBef>
                <a:spcPct val="0"/>
              </a:spcBef>
              <a:spcAft>
                <a:spcPts val="0"/>
              </a:spcAft>
            </a:pPr>
            <a:r>
              <a:rPr lang="en-US" sz="2700" spc="-50">
                <a:solidFill>
                  <a:srgbClr val="FFFFFF"/>
                </a:solidFill>
              </a:rPr>
              <a:t>Saving the file &amp; recording</a:t>
            </a:r>
            <a:br>
              <a:rPr lang="en-US" sz="2700" spc="-50">
                <a:solidFill>
                  <a:srgbClr val="FFFFFF"/>
                </a:solidFill>
              </a:rPr>
            </a:br>
            <a:endParaRPr lang="en-US" sz="2700" spc="-50">
              <a:solidFill>
                <a:srgbClr val="FFFFFF"/>
              </a:solidFill>
            </a:endParaRPr>
          </a:p>
        </p:txBody>
      </p:sp>
      <p:sp>
        <p:nvSpPr>
          <p:cNvPr id="151" name="Rectangle 15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Google Shape;106;p16"/>
          <p:cNvSpPr txBox="1">
            <a:spLocks noGrp="1"/>
          </p:cNvSpPr>
          <p:nvPr>
            <p:ph type="body" idx="1"/>
          </p:nvPr>
        </p:nvSpPr>
        <p:spPr>
          <a:xfrm>
            <a:off x="3556512" y="454422"/>
            <a:ext cx="4810247" cy="4234656"/>
          </a:xfrm>
          <a:prstGeom prst="rect">
            <a:avLst/>
          </a:prstGeom>
        </p:spPr>
        <p:txBody>
          <a:bodyPr spcFirstLastPara="1" vert="horz" lIns="0" tIns="45720" rIns="0" bIns="45720" rtlCol="0" anchor="ctr" anchorCtr="0">
            <a:normAutofit/>
          </a:bodyPr>
          <a:lstStyle/>
          <a:p>
            <a:pPr marL="133350" lvl="0" indent="0" defTabSz="914400">
              <a:spcBef>
                <a:spcPts val="0"/>
              </a:spcBef>
              <a:spcAft>
                <a:spcPts val="600"/>
              </a:spcAft>
              <a:buSzPts val="1500"/>
              <a:buFont typeface="Calibri" panose="020F0502020204030204" pitchFamily="34" charset="0"/>
              <a:buNone/>
            </a:pPr>
            <a:endParaRPr lang="en-US"/>
          </a:p>
          <a:p>
            <a:pPr marL="133350" lvl="0" indent="0" defTabSz="914400">
              <a:spcBef>
                <a:spcPts val="0"/>
              </a:spcBef>
              <a:spcAft>
                <a:spcPts val="600"/>
              </a:spcAft>
              <a:buSzPts val="1500"/>
              <a:buFont typeface="Calibri" panose="020F0502020204030204" pitchFamily="34" charset="0"/>
              <a:buNone/>
            </a:pPr>
            <a:r>
              <a:rPr lang="en-US"/>
              <a:t>To save your ppt file presentation along with the recordings you have made in a video file, click “file” on the ribbon and go to “export” as shown in the next slide.</a:t>
            </a:r>
          </a:p>
        </p:txBody>
      </p:sp>
      <p:sp>
        <p:nvSpPr>
          <p:cNvPr id="2" name="Θέση αριθμού διαφάνειας 1">
            <a:extLst>
              <a:ext uri="{FF2B5EF4-FFF2-40B4-BE49-F238E27FC236}">
                <a16:creationId xmlns:a16="http://schemas.microsoft.com/office/drawing/2014/main" id="{4F21AFFE-DEB8-48BD-AC0A-98A652842B83}"/>
              </a:ext>
            </a:extLst>
          </p:cNvPr>
          <p:cNvSpPr>
            <a:spLocks noGrp="1"/>
          </p:cNvSpPr>
          <p:nvPr>
            <p:ph type="sldNum" idx="12"/>
          </p:nvPr>
        </p:nvSpPr>
        <p:spPr>
          <a:xfrm>
            <a:off x="7592291" y="4844838"/>
            <a:ext cx="817071" cy="273844"/>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a:solidFill>
                  <a:schemeClr val="tx2"/>
                </a:solidFill>
              </a:rPr>
              <a:pPr lvl="0" indent="0">
                <a:lnSpc>
                  <a:spcPct val="90000"/>
                </a:lnSpc>
                <a:spcBef>
                  <a:spcPts val="0"/>
                </a:spcBef>
                <a:spcAft>
                  <a:spcPts val="600"/>
                </a:spcAft>
                <a:buNone/>
              </a:pPr>
              <a:t>3</a:t>
            </a:fld>
            <a:endParaRPr lang="en-US" sz="7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736"/>
    </mc:Choice>
    <mc:Fallback xmlns="">
      <p:transition spd="slow" advTm="37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F259-A23E-451A-B5DC-72DE536877BF}"/>
              </a:ext>
            </a:extLst>
          </p:cNvPr>
          <p:cNvSpPr>
            <a:spLocks noGrp="1"/>
          </p:cNvSpPr>
          <p:nvPr>
            <p:ph type="title"/>
          </p:nvPr>
        </p:nvSpPr>
        <p:spPr>
          <a:xfrm>
            <a:off x="847602" y="459668"/>
            <a:ext cx="7688700" cy="535200"/>
          </a:xfrm>
        </p:spPr>
        <p:txBody>
          <a:bodyPr/>
          <a:lstStyle/>
          <a:p>
            <a:br>
              <a:rPr lang="el-GR" dirty="0">
                <a:latin typeface="+mn-lt"/>
              </a:rPr>
            </a:br>
            <a:endParaRPr lang="el-GR" dirty="0">
              <a:latin typeface="+mn-lt"/>
            </a:endParaRPr>
          </a:p>
        </p:txBody>
      </p:sp>
      <p:sp>
        <p:nvSpPr>
          <p:cNvPr id="3" name="Text Placeholder 2">
            <a:extLst>
              <a:ext uri="{FF2B5EF4-FFF2-40B4-BE49-F238E27FC236}">
                <a16:creationId xmlns:a16="http://schemas.microsoft.com/office/drawing/2014/main" id="{B3E741B9-2BB2-46EC-A15A-9EB6E443CE3B}"/>
              </a:ext>
            </a:extLst>
          </p:cNvPr>
          <p:cNvSpPr>
            <a:spLocks noGrp="1"/>
          </p:cNvSpPr>
          <p:nvPr>
            <p:ph type="body" idx="1"/>
          </p:nvPr>
        </p:nvSpPr>
        <p:spPr>
          <a:xfrm>
            <a:off x="662831" y="1741809"/>
            <a:ext cx="7688700" cy="2261100"/>
          </a:xfrm>
        </p:spPr>
        <p:txBody>
          <a:bodyPr/>
          <a:lstStyle/>
          <a:p>
            <a:pPr marL="146050" indent="0" algn="just">
              <a:buNone/>
            </a:pPr>
            <a:endParaRPr lang="el-GR" sz="1100" dirty="0"/>
          </a:p>
        </p:txBody>
      </p:sp>
      <p:sp>
        <p:nvSpPr>
          <p:cNvPr id="4" name="Θέση αριθμού διαφάνειας 3">
            <a:extLst>
              <a:ext uri="{FF2B5EF4-FFF2-40B4-BE49-F238E27FC236}">
                <a16:creationId xmlns:a16="http://schemas.microsoft.com/office/drawing/2014/main" id="{ECC3A836-F843-4C40-B64C-B9C1943FC4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9" name="Picture 8" descr="Graphical user interface, application, Word&#10;&#10;Description automatically generated">
            <a:extLst>
              <a:ext uri="{FF2B5EF4-FFF2-40B4-BE49-F238E27FC236}">
                <a16:creationId xmlns:a16="http://schemas.microsoft.com/office/drawing/2014/main" id="{2ED1326D-9007-4F57-9042-3B8812CCA5B7}"/>
              </a:ext>
            </a:extLst>
          </p:cNvPr>
          <p:cNvPicPr>
            <a:picLocks noChangeAspect="1"/>
          </p:cNvPicPr>
          <p:nvPr/>
        </p:nvPicPr>
        <p:blipFill rotWithShape="1">
          <a:blip r:embed="rId2"/>
          <a:srcRect b="37508"/>
          <a:stretch/>
        </p:blipFill>
        <p:spPr>
          <a:xfrm>
            <a:off x="0" y="-35169"/>
            <a:ext cx="9144000" cy="2968283"/>
          </a:xfrm>
          <a:prstGeom prst="rect">
            <a:avLst/>
          </a:prstGeom>
        </p:spPr>
      </p:pic>
      <p:sp>
        <p:nvSpPr>
          <p:cNvPr id="10" name="Oval 9">
            <a:extLst>
              <a:ext uri="{FF2B5EF4-FFF2-40B4-BE49-F238E27FC236}">
                <a16:creationId xmlns:a16="http://schemas.microsoft.com/office/drawing/2014/main" id="{1D5AB955-E517-40E9-92D9-87B9F8FB1403}"/>
              </a:ext>
            </a:extLst>
          </p:cNvPr>
          <p:cNvSpPr/>
          <p:nvPr/>
        </p:nvSpPr>
        <p:spPr>
          <a:xfrm>
            <a:off x="45974" y="2170743"/>
            <a:ext cx="791029" cy="62411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Google Shape;106;p16"/>
          <p:cNvSpPr txBox="1">
            <a:spLocks/>
          </p:cNvSpPr>
          <p:nvPr/>
        </p:nvSpPr>
        <p:spPr>
          <a:xfrm>
            <a:off x="441488" y="3054962"/>
            <a:ext cx="8117566" cy="1320376"/>
          </a:xfrm>
          <a:prstGeom prst="rect">
            <a:avLst/>
          </a:prstGeom>
        </p:spPr>
        <p:txBody>
          <a:bodyPr spcFirstLastPara="1" vert="horz" wrap="square" lIns="0" tIns="45720" rIns="0" bIns="45720" rtlCol="0" anchor="ctr" anchorCtr="0">
            <a:normAutofit fontScale="92500" lnSpcReduction="10000"/>
          </a:bodyPr>
          <a:lstStyle>
            <a:lvl1pPr marL="457200" lvl="0" indent="-311150" algn="l" defTabSz="685800" rtl="0" eaLnBrk="1" latinLnBrk="0" hangingPunct="1">
              <a:lnSpc>
                <a:spcPct val="90000"/>
              </a:lnSpc>
              <a:spcBef>
                <a:spcPts val="0"/>
              </a:spcBef>
              <a:spcAft>
                <a:spcPts val="0"/>
              </a:spcAft>
              <a:buClr>
                <a:schemeClr val="accent1"/>
              </a:buClr>
              <a:buSzPts val="13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350" kern="1200">
                <a:solidFill>
                  <a:schemeClr val="tx1">
                    <a:lumMod val="75000"/>
                    <a:lumOff val="25000"/>
                  </a:schemeClr>
                </a:solidFill>
                <a:latin typeface="+mn-lt"/>
                <a:ea typeface="+mn-ea"/>
                <a:cs typeface="+mn-cs"/>
              </a:defRPr>
            </a:lvl2pPr>
            <a:lvl3pPr marL="1371600" lvl="2"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3pPr>
            <a:lvl4pPr marL="1828800" lvl="3"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4pPr>
            <a:lvl5pPr marL="2286000" lvl="4"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5pPr>
            <a:lvl6pPr marL="2743200" lvl="5"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6pPr>
            <a:lvl7pPr marL="3200400" lvl="6"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7pPr>
            <a:lvl8pPr marL="3657600" lvl="7" indent="-298450" algn="l" defTabSz="685800" rtl="0" eaLnBrk="1" latinLnBrk="0" hangingPunct="1">
              <a:lnSpc>
                <a:spcPct val="90000"/>
              </a:lnSpc>
              <a:spcBef>
                <a:spcPts val="1600"/>
              </a:spcBef>
              <a:spcAft>
                <a:spcPts val="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8pPr>
            <a:lvl9pPr marL="4114800" lvl="8" indent="-298450" algn="l" defTabSz="685800" rtl="0" eaLnBrk="1" latinLnBrk="0" hangingPunct="1">
              <a:lnSpc>
                <a:spcPct val="90000"/>
              </a:lnSpc>
              <a:spcBef>
                <a:spcPts val="1600"/>
              </a:spcBef>
              <a:spcAft>
                <a:spcPts val="1600"/>
              </a:spcAft>
              <a:buClr>
                <a:schemeClr val="accent1"/>
              </a:buClr>
              <a:buSzPts val="1100"/>
              <a:buFont typeface="Calibri" pitchFamily="34" charset="0"/>
              <a:buChar char="■"/>
              <a:defRPr sz="1050" kern="1200">
                <a:solidFill>
                  <a:schemeClr val="tx1">
                    <a:lumMod val="75000"/>
                    <a:lumOff val="25000"/>
                  </a:schemeClr>
                </a:solidFill>
                <a:latin typeface="+mn-lt"/>
                <a:ea typeface="+mn-ea"/>
                <a:cs typeface="+mn-cs"/>
              </a:defRPr>
            </a:lvl9pPr>
          </a:lstStyle>
          <a:p>
            <a:pPr marL="133350" indent="0" defTabSz="914400">
              <a:spcAft>
                <a:spcPts val="600"/>
              </a:spcAft>
              <a:buSzPts val="1500"/>
              <a:buFont typeface="Calibri" panose="020F0502020204030204" pitchFamily="34" charset="0"/>
              <a:buNone/>
            </a:pPr>
            <a:endParaRPr lang="en-US" dirty="0"/>
          </a:p>
          <a:p>
            <a:pPr marL="133350" indent="0" algn="just" defTabSz="914400">
              <a:lnSpc>
                <a:spcPct val="150000"/>
              </a:lnSpc>
              <a:spcAft>
                <a:spcPts val="600"/>
              </a:spcAft>
              <a:buSzPts val="1500"/>
              <a:buFont typeface="Calibri" panose="020F0502020204030204" pitchFamily="34" charset="0"/>
              <a:buNone/>
            </a:pPr>
            <a:r>
              <a:rPr lang="en-US" dirty="0"/>
              <a:t>Select “Create a Video” as shown above and then select the video quality. We recommend  Full HD (1080p). Finally, click “ Create Video “ and your presentation is exported. You will need to name the file and select a folder to save it in. The conversion may take some time, depending on the number/size of the slides.</a:t>
            </a:r>
          </a:p>
        </p:txBody>
      </p:sp>
    </p:spTree>
    <p:extLst>
      <p:ext uri="{BB962C8B-B14F-4D97-AF65-F5344CB8AC3E}">
        <p14:creationId xmlns:p14="http://schemas.microsoft.com/office/powerpoint/2010/main" val="191358417"/>
      </p:ext>
    </p:extLst>
  </p:cSld>
  <p:clrMapOvr>
    <a:masterClrMapping/>
  </p:clrMapOvr>
  <mc:AlternateContent xmlns:mc="http://schemas.openxmlformats.org/markup-compatibility/2006" xmlns:p14="http://schemas.microsoft.com/office/powerpoint/2010/main">
    <mc:Choice Requires="p14">
      <p:transition spd="slow" p14:dur="2000" advTm="3686"/>
    </mc:Choice>
    <mc:Fallback xmlns="">
      <p:transition spd="slow" advTm="36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αριθμού διαφάνειας 3">
            <a:extLst>
              <a:ext uri="{FF2B5EF4-FFF2-40B4-BE49-F238E27FC236}">
                <a16:creationId xmlns:a16="http://schemas.microsoft.com/office/drawing/2014/main" id="{5182BBE1-134C-4707-8110-2C410EA895A4}"/>
              </a:ext>
            </a:extLst>
          </p:cNvPr>
          <p:cNvSpPr>
            <a:spLocks noGrp="1"/>
          </p:cNvSpPr>
          <p:nvPr>
            <p:ph type="sldNum" idx="12"/>
          </p:nvPr>
        </p:nvSpPr>
        <p:spPr>
          <a:xfrm>
            <a:off x="7592291" y="4844838"/>
            <a:ext cx="817071" cy="273844"/>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a:solidFill>
                  <a:schemeClr val="tx2"/>
                </a:solidFill>
              </a:rPr>
              <a:pPr lvl="0" indent="0">
                <a:lnSpc>
                  <a:spcPct val="90000"/>
                </a:lnSpc>
                <a:spcBef>
                  <a:spcPts val="0"/>
                </a:spcBef>
                <a:spcAft>
                  <a:spcPts val="600"/>
                </a:spcAft>
                <a:buNone/>
              </a:pPr>
              <a:t>5</a:t>
            </a:fld>
            <a:endParaRPr lang="en-US" sz="700">
              <a:solidFill>
                <a:schemeClr val="tx2"/>
              </a:solidFill>
            </a:endParaRPr>
          </a:p>
        </p:txBody>
      </p:sp>
      <p:graphicFrame>
        <p:nvGraphicFramePr>
          <p:cNvPr id="28" name="Θέση κειμένου 2">
            <a:extLst>
              <a:ext uri="{FF2B5EF4-FFF2-40B4-BE49-F238E27FC236}">
                <a16:creationId xmlns:a16="http://schemas.microsoft.com/office/drawing/2014/main" id="{83F25B82-6BE2-453A-A1DE-86AEE6B00B84}"/>
              </a:ext>
            </a:extLst>
          </p:cNvPr>
          <p:cNvGraphicFramePr/>
          <p:nvPr>
            <p:extLst>
              <p:ext uri="{D42A27DB-BD31-4B8C-83A1-F6EECF244321}">
                <p14:modId xmlns:p14="http://schemas.microsoft.com/office/powerpoint/2010/main" val="194816085"/>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570416"/>
      </p:ext>
    </p:extLst>
  </p:cSld>
  <p:clrMapOvr>
    <a:masterClrMapping/>
  </p:clrMapOvr>
  <mc:AlternateContent xmlns:mc="http://schemas.openxmlformats.org/markup-compatibility/2006" xmlns:p14="http://schemas.microsoft.com/office/powerpoint/2010/main">
    <mc:Choice Requires="p14">
      <p:transition spd="slow" p14:dur="2000" advTm="3101"/>
    </mc:Choice>
    <mc:Fallback xmlns="">
      <p:transition spd="slow" advTm="3101"/>
    </mc:Fallback>
  </mc:AlternateContent>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TotalTime>
  <Words>540</Words>
  <Application>Microsoft Office PowerPoint</Application>
  <PresentationFormat>On-screen Show (16:9)</PresentationFormat>
  <Paragraphs>40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Arial</vt:lpstr>
      <vt:lpstr>Lato</vt:lpstr>
      <vt:lpstr>Calibri</vt:lpstr>
      <vt:lpstr>Ανασκόπηση</vt:lpstr>
      <vt:lpstr>Recorded Presentation Instructions</vt:lpstr>
      <vt:lpstr>Press record and follow the instructions </vt:lpstr>
      <vt:lpstr>Saving the file &amp; recording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Οδηγίες σύνδεσης και συμμετοχής  Online στο συνέδριο</dc:title>
  <dc:creator>Eleni Gousia ( Conferre S.A.)</dc:creator>
  <cp:lastModifiedBy>Aggeliki Politopoulou</cp:lastModifiedBy>
  <cp:revision>49</cp:revision>
  <dcterms:created xsi:type="dcterms:W3CDTF">2020-11-03T11:24:27Z</dcterms:created>
  <dcterms:modified xsi:type="dcterms:W3CDTF">2024-05-01T09:50:47Z</dcterms:modified>
</cp:coreProperties>
</file>